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6" r:id="rId3"/>
    <p:sldId id="272" r:id="rId4"/>
    <p:sldId id="259" r:id="rId5"/>
    <p:sldId id="260" r:id="rId6"/>
    <p:sldId id="275" r:id="rId7"/>
    <p:sldId id="274" r:id="rId8"/>
    <p:sldId id="269" r:id="rId9"/>
    <p:sldId id="273" r:id="rId10"/>
    <p:sldId id="270" r:id="rId11"/>
    <p:sldId id="271" r:id="rId12"/>
    <p:sldId id="261" r:id="rId13"/>
    <p:sldId id="262" r:id="rId14"/>
    <p:sldId id="268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13"/>
    <p:restoredTop sz="93209"/>
  </p:normalViewPr>
  <p:slideViewPr>
    <p:cSldViewPr snapToGrid="0" snapToObjects="1">
      <p:cViewPr>
        <p:scale>
          <a:sx n="125" d="100"/>
          <a:sy n="12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media/image1.tiff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88e027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88e027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690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d21945668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d21945668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496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21945668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21945668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122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d88e027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d88e027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724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d88e0275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d88e0275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905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d88e0275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d88e02759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5907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2194566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2194566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126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21945668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21945668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718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08870d6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08870d6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079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08870d6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08870d6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908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d21945668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d21945668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764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8" name="Google Shape;98;p21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21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507987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518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FoDS-f18-1112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am-p/markdown-here/wiki/Markdown-Cheatsheet" TargetMode="External"/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 190: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A/B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November 12, 2018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11/12/18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A/B Testing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body" idx="1"/>
          </p:nvPr>
        </p:nvSpPr>
        <p:spPr>
          <a:xfrm>
            <a:off x="609600" y="1397000"/>
            <a:ext cx="10972800" cy="341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The 80th percentile is the value in a set that is at least as large as 80% of the elements in the set</a:t>
            </a:r>
            <a:endParaRPr dirty="0"/>
          </a:p>
          <a:p>
            <a:pPr marL="0" indent="0" algn="ctr">
              <a:spcBef>
                <a:spcPts val="1600"/>
              </a:spcBef>
              <a:buNone/>
            </a:pPr>
            <a:r>
              <a:rPr lang="en" dirty="0"/>
              <a:t>For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s = [1, 7, 3, 9, 5]</a:t>
            </a:r>
            <a:r>
              <a:rPr lang="en" dirty="0"/>
              <a:t>,   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percentile(80, s)</a:t>
            </a:r>
            <a:r>
              <a:rPr lang="en" dirty="0"/>
              <a:t> is 7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The 80th percentile is ordered element 4: </a:t>
            </a:r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(80/100) * 5</a:t>
            </a:r>
            <a:r>
              <a:rPr lang="en" dirty="0"/>
              <a:t> 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Computing Percentiles</a:t>
            </a:r>
            <a:endParaRPr/>
          </a:p>
        </p:txBody>
      </p:sp>
      <p:sp>
        <p:nvSpPr>
          <p:cNvPr id="142" name="Google Shape;142;p31"/>
          <p:cNvSpPr/>
          <p:nvPr/>
        </p:nvSpPr>
        <p:spPr>
          <a:xfrm>
            <a:off x="7516467" y="4061067"/>
            <a:ext cx="1679200" cy="583200"/>
          </a:xfrm>
          <a:prstGeom prst="wedgeRoundRectCallout">
            <a:avLst>
              <a:gd name="adj1" fmla="val 20524"/>
              <a:gd name="adj2" fmla="val -83339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Percentile</a:t>
            </a:r>
            <a:endParaRPr sz="2400"/>
          </a:p>
        </p:txBody>
      </p:sp>
      <p:sp>
        <p:nvSpPr>
          <p:cNvPr id="143" name="Google Shape;143;p31"/>
          <p:cNvSpPr/>
          <p:nvPr/>
        </p:nvSpPr>
        <p:spPr>
          <a:xfrm>
            <a:off x="9464479" y="4061067"/>
            <a:ext cx="1914000" cy="583200"/>
          </a:xfrm>
          <a:prstGeom prst="wedgeRoundRectCallout">
            <a:avLst>
              <a:gd name="adj1" fmla="val 20776"/>
              <a:gd name="adj2" fmla="val -89198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Size of set</a:t>
            </a:r>
            <a:endParaRPr sz="2400"/>
          </a:p>
        </p:txBody>
      </p:sp>
      <p:sp>
        <p:nvSpPr>
          <p:cNvPr id="144" name="Google Shape;144;p31"/>
          <p:cNvSpPr txBox="1">
            <a:spLocks noGrp="1"/>
          </p:cNvSpPr>
          <p:nvPr>
            <p:ph type="body" idx="1"/>
          </p:nvPr>
        </p:nvSpPr>
        <p:spPr>
          <a:xfrm>
            <a:off x="609600" y="4558967"/>
            <a:ext cx="10972800" cy="132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a percentile that does not exactly correspond to an element, take the next greater element instead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683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percentile </a:t>
            </a:r>
            <a:r>
              <a:rPr lang="en"/>
              <a:t>Function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C4820E"/>
              </a:buClr>
            </a:pPr>
            <a:r>
              <a:rPr lang="en" dirty="0"/>
              <a:t>The </a:t>
            </a:r>
            <a:r>
              <a:rPr lang="en" i="1" dirty="0" err="1"/>
              <a:t>p</a:t>
            </a:r>
            <a:r>
              <a:rPr lang="en" dirty="0" err="1"/>
              <a:t>th</a:t>
            </a:r>
            <a:r>
              <a:rPr lang="en" dirty="0"/>
              <a:t> percentile is the value in a set that is at least as large as </a:t>
            </a:r>
            <a:r>
              <a:rPr lang="en" i="1" dirty="0"/>
              <a:t>p</a:t>
            </a:r>
            <a:r>
              <a:rPr lang="en" dirty="0"/>
              <a:t>% of the elements in the set</a:t>
            </a:r>
            <a:endParaRPr dirty="0">
              <a:solidFill>
                <a:srgbClr val="000000"/>
              </a:solidFill>
            </a:endParaRPr>
          </a:p>
          <a:p>
            <a:pPr>
              <a:spcBef>
                <a:spcPts val="1600"/>
              </a:spcBef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Function in the </a:t>
            </a:r>
            <a:r>
              <a:rPr lang="en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datascience</a:t>
            </a:r>
            <a:r>
              <a:rPr lang="en" dirty="0">
                <a:solidFill>
                  <a:srgbClr val="000000"/>
                </a:solidFill>
              </a:rPr>
              <a:t> module:</a:t>
            </a:r>
            <a:endParaRPr dirty="0">
              <a:solidFill>
                <a:srgbClr val="000000"/>
              </a:solidFill>
            </a:endParaRPr>
          </a:p>
          <a:p>
            <a:pPr indent="0" algn="ctr">
              <a:buNone/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percentile(p, values)</a:t>
            </a: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>
              <a:buNone/>
            </a:pP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dirty="0">
                <a:solidFill>
                  <a:srgbClr val="000000"/>
                </a:solidFill>
              </a:rPr>
              <a:t> is between 0 and 100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Returns the </a:t>
            </a:r>
            <a:r>
              <a:rPr lang="en" i="1" dirty="0" err="1">
                <a:solidFill>
                  <a:srgbClr val="000000"/>
                </a:solidFill>
              </a:rPr>
              <a:t>p</a:t>
            </a:r>
            <a:r>
              <a:rPr lang="en" dirty="0" err="1">
                <a:solidFill>
                  <a:srgbClr val="000000"/>
                </a:solidFill>
              </a:rPr>
              <a:t>th</a:t>
            </a:r>
            <a:r>
              <a:rPr lang="en" dirty="0">
                <a:solidFill>
                  <a:srgbClr val="000000"/>
                </a:solidFill>
              </a:rPr>
              <a:t> percentile of the array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CFF3C0-C569-CD49-A500-6F70C957687B}"/>
              </a:ext>
            </a:extLst>
          </p:cNvPr>
          <p:cNvSpPr txBox="1"/>
          <p:nvPr/>
        </p:nvSpPr>
        <p:spPr>
          <a:xfrm>
            <a:off x="431800" y="5803034"/>
            <a:ext cx="92964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Courier" pitchFamily="2" charset="0"/>
                <a:hlinkClick r:id="rId3"/>
              </a:rPr>
              <a:t>http://bit.ly/FoDS-f18-1112</a:t>
            </a:r>
            <a:endParaRPr lang="en-US" sz="4400" b="1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59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Smoking and Birth Weights</a:t>
            </a:r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Measured the birth weights of many babies and whether the mom smoked.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to simulate the distribution of the test statistic, if the null hypothesis is true?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414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Hypothesis Test</a:t>
            </a:r>
            <a:endParaRPr/>
          </a:p>
        </p:txBody>
      </p:sp>
      <p:sp>
        <p:nvSpPr>
          <p:cNvPr id="159" name="Google Shape;159;p3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we can model each birth as:</a:t>
            </a:r>
            <a:endParaRPr/>
          </a:p>
          <a:p>
            <a:pPr lvl="1"/>
            <a:r>
              <a:rPr lang="en"/>
              <a:t>randomly choose a birth weight</a:t>
            </a:r>
            <a:endParaRPr/>
          </a:p>
          <a:p>
            <a:pPr lvl="1"/>
            <a:r>
              <a:rPr lang="en"/>
              <a:t>randomly choose whether the mom is a smoker or non-smoker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do we know the distribution of birth weights?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249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Bootstrap</a:t>
            </a:r>
            <a:endParaRPr/>
          </a:p>
        </p:txBody>
      </p:sp>
      <p:sp>
        <p:nvSpPr>
          <p:cNvPr id="202" name="Google Shape;202;p40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 technique for simulating repeated random sampling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All that we have is the original sample</a:t>
            </a:r>
            <a:endParaRPr/>
          </a:p>
          <a:p>
            <a:pPr lvl="1"/>
            <a:r>
              <a:rPr lang="en"/>
              <a:t>… which is large and random</a:t>
            </a:r>
            <a:endParaRPr/>
          </a:p>
          <a:p>
            <a:pPr lvl="1"/>
            <a:r>
              <a:rPr lang="en"/>
              <a:t>Therefore, it probably resembles the population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So we sample at random from the original sample!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42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1"/>
          <p:cNvSpPr txBox="1">
            <a:spLocks noGrp="1"/>
          </p:cNvSpPr>
          <p:nvPr>
            <p:ph type="title"/>
          </p:nvPr>
        </p:nvSpPr>
        <p:spPr>
          <a:xfrm>
            <a:off x="609600" y="407379"/>
            <a:ext cx="8940800" cy="67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Why the Bootstrap Works</a:t>
            </a:r>
            <a:endParaRPr/>
          </a:p>
        </p:txBody>
      </p:sp>
      <p:cxnSp>
        <p:nvCxnSpPr>
          <p:cNvPr id="208" name="Google Shape;208;p41"/>
          <p:cNvCxnSpPr>
            <a:stCxn id="209" idx="3"/>
            <a:endCxn id="210" idx="1"/>
          </p:cNvCxnSpPr>
          <p:nvPr/>
        </p:nvCxnSpPr>
        <p:spPr>
          <a:xfrm>
            <a:off x="2890624" y="3429005"/>
            <a:ext cx="1663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41"/>
          <p:cNvCxnSpPr>
            <a:stCxn id="210" idx="3"/>
            <a:endCxn id="212" idx="1"/>
          </p:cNvCxnSpPr>
          <p:nvPr/>
        </p:nvCxnSpPr>
        <p:spPr>
          <a:xfrm rot="10800000" flipH="1">
            <a:off x="6834725" y="2058601"/>
            <a:ext cx="1663200" cy="1370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41"/>
          <p:cNvCxnSpPr>
            <a:stCxn id="210" idx="3"/>
            <a:endCxn id="214" idx="1"/>
          </p:cNvCxnSpPr>
          <p:nvPr/>
        </p:nvCxnSpPr>
        <p:spPr>
          <a:xfrm>
            <a:off x="6834725" y="3429001"/>
            <a:ext cx="1663200" cy="246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41"/>
          <p:cNvCxnSpPr>
            <a:stCxn id="210" idx="3"/>
            <a:endCxn id="216" idx="1"/>
          </p:cNvCxnSpPr>
          <p:nvPr/>
        </p:nvCxnSpPr>
        <p:spPr>
          <a:xfrm>
            <a:off x="6834725" y="3429001"/>
            <a:ext cx="1663200" cy="1882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7" name="Google Shape;217;p41"/>
          <p:cNvSpPr/>
          <p:nvPr/>
        </p:nvSpPr>
        <p:spPr>
          <a:xfrm>
            <a:off x="674667" y="1752900"/>
            <a:ext cx="23132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population</a:t>
            </a:r>
            <a:endParaRPr sz="3200"/>
          </a:p>
        </p:txBody>
      </p:sp>
      <p:sp>
        <p:nvSpPr>
          <p:cNvPr id="218" name="Google Shape;218;p41"/>
          <p:cNvSpPr/>
          <p:nvPr/>
        </p:nvSpPr>
        <p:spPr>
          <a:xfrm>
            <a:off x="4794867" y="1753025"/>
            <a:ext cx="16868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sample</a:t>
            </a:r>
            <a:endParaRPr sz="3200"/>
          </a:p>
        </p:txBody>
      </p:sp>
      <p:sp>
        <p:nvSpPr>
          <p:cNvPr id="219" name="Google Shape;219;p41"/>
          <p:cNvSpPr/>
          <p:nvPr/>
        </p:nvSpPr>
        <p:spPr>
          <a:xfrm>
            <a:off x="5281867" y="4690412"/>
            <a:ext cx="2313200" cy="632400"/>
          </a:xfrm>
          <a:prstGeom prst="wedgeRoundRectCallout">
            <a:avLst>
              <a:gd name="adj1" fmla="val 62276"/>
              <a:gd name="adj2" fmla="val -174073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resamples</a:t>
            </a:r>
            <a:endParaRPr sz="3200"/>
          </a:p>
        </p:txBody>
      </p:sp>
      <p:sp>
        <p:nvSpPr>
          <p:cNvPr id="220" name="Google Shape;220;p41"/>
          <p:cNvSpPr txBox="1"/>
          <p:nvPr/>
        </p:nvSpPr>
        <p:spPr>
          <a:xfrm>
            <a:off x="609600" y="4530100"/>
            <a:ext cx="3455600" cy="1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All of these look pretty similar, most likely.</a:t>
            </a:r>
            <a:endParaRPr sz="3200"/>
          </a:p>
        </p:txBody>
      </p:sp>
      <p:pic>
        <p:nvPicPr>
          <p:cNvPr id="221" name="Google Shape;2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4" y="2667817"/>
            <a:ext cx="2117884" cy="152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3701" y="2607834"/>
            <a:ext cx="2281033" cy="16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42634" y="1257334"/>
            <a:ext cx="2191383" cy="156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87467" y="2896350"/>
            <a:ext cx="2191367" cy="1557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32134" y="4530100"/>
            <a:ext cx="2191367" cy="1589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8370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Key to Resampling</a:t>
            </a:r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11620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From the original sample,</a:t>
            </a:r>
            <a:endParaRPr/>
          </a:p>
          <a:p>
            <a:pPr lvl="1"/>
            <a:r>
              <a:rPr lang="en"/>
              <a:t>draw at random</a:t>
            </a:r>
            <a:endParaRPr/>
          </a:p>
          <a:p>
            <a:pPr lvl="1">
              <a:lnSpc>
                <a:spcPct val="100000"/>
              </a:lnSpc>
            </a:pPr>
            <a:r>
              <a:rPr lang="en"/>
              <a:t>with replacement</a:t>
            </a:r>
            <a:endParaRPr/>
          </a:p>
          <a:p>
            <a:pPr lvl="1"/>
            <a:r>
              <a:rPr lang="en"/>
              <a:t>as many values as the original sample contained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The size of the new sample has to be the same as the original one, so that the two estimates are comparable</a:t>
            </a:r>
            <a:endParaRPr/>
          </a:p>
        </p:txBody>
      </p:sp>
      <p:sp>
        <p:nvSpPr>
          <p:cNvPr id="232" name="Google Shape;232;p42"/>
          <p:cNvSpPr txBox="1"/>
          <p:nvPr/>
        </p:nvSpPr>
        <p:spPr>
          <a:xfrm>
            <a:off x="5200800" y="5488400"/>
            <a:ext cx="1790400" cy="7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1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14EAF-805F-F04E-B47D-4A04D6CE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Project: Making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37C1A-71B1-554E-B21A-9D1130073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latin typeface="Courier" pitchFamily="2" charset="0"/>
                <a:hlinkClick r:id="rId2"/>
              </a:rPr>
              <a:t>https://jupyterhub.cs.duke.edu</a:t>
            </a:r>
            <a:endParaRPr lang="en-US" dirty="0">
              <a:latin typeface="Courier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a folder (if desired)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Python 3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Copy preamble code from any previous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Refer to the </a:t>
            </a:r>
            <a:r>
              <a:rPr lang="en-US" dirty="0">
                <a:hlinkClick r:id="rId3"/>
              </a:rPr>
              <a:t>Markdown Cheatsheet </a:t>
            </a:r>
            <a:r>
              <a:rPr lang="en-US" dirty="0"/>
              <a:t>for how to add links, </a:t>
            </a:r>
            <a:r>
              <a:rPr lang="en-US" dirty="0" err="1"/>
              <a:t>lists,headers</a:t>
            </a:r>
            <a:r>
              <a:rPr lang="en-US" dirty="0"/>
              <a:t>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Upload data as CSV in the same directory as notebook</a:t>
            </a:r>
          </a:p>
        </p:txBody>
      </p:sp>
    </p:spTree>
    <p:extLst>
      <p:ext uri="{BB962C8B-B14F-4D97-AF65-F5344CB8AC3E}">
        <p14:creationId xmlns:p14="http://schemas.microsoft.com/office/powerpoint/2010/main" val="21917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60B0B2-B24E-4E44-9FE5-7D3042E96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9276" r="762" b="2"/>
          <a:stretch/>
        </p:blipFill>
        <p:spPr>
          <a:xfrm>
            <a:off x="6083786" y="-168318"/>
            <a:ext cx="6261330" cy="393231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DA60554A-3648-1F46-A3E5-9DFE32C80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7" r="6401"/>
          <a:stretch/>
        </p:blipFill>
        <p:spPr>
          <a:xfrm>
            <a:off x="6089904" y="2487168"/>
            <a:ext cx="6263640" cy="4215384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C4AE72-E59E-CC4E-B800-F90FC0B7B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1D11A3-A75F-AC49-88FD-10131C0A7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04863" y="2332840"/>
            <a:ext cx="5659437" cy="4320302"/>
          </a:xfrm>
        </p:spPr>
      </p:pic>
    </p:spTree>
    <p:extLst>
      <p:ext uri="{BB962C8B-B14F-4D97-AF65-F5344CB8AC3E}">
        <p14:creationId xmlns:p14="http://schemas.microsoft.com/office/powerpoint/2010/main" val="343867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A/B Testing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Two random samples:</a:t>
            </a:r>
            <a:endParaRPr/>
          </a:p>
          <a:p>
            <a:pPr lvl="1"/>
            <a:r>
              <a:rPr lang="en"/>
              <a:t>Sample A</a:t>
            </a:r>
            <a:endParaRPr/>
          </a:p>
          <a:p>
            <a:pPr lvl="1"/>
            <a:r>
              <a:rPr lang="en"/>
              <a:t>Sample B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Question: Are they drawn from the same underlying distribution?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Answer by </a:t>
            </a:r>
            <a:r>
              <a:rPr lang="en" b="1">
                <a:solidFill>
                  <a:srgbClr val="0000FF"/>
                </a:solidFill>
              </a:rPr>
              <a:t>A/B testing</a:t>
            </a:r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29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2"/>
          <p:cNvSpPr txBox="1">
            <a:spLocks noGrp="1"/>
          </p:cNvSpPr>
          <p:nvPr>
            <p:ph type="title"/>
          </p:nvPr>
        </p:nvSpPr>
        <p:spPr>
          <a:xfrm>
            <a:off x="472800" y="274633"/>
            <a:ext cx="111096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Hypotheses </a:t>
            </a:r>
            <a:endParaRPr/>
          </a:p>
        </p:txBody>
      </p:sp>
      <p:sp>
        <p:nvSpPr>
          <p:cNvPr id="147" name="Google Shape;147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endParaRPr sz="1067"/>
          </a:p>
          <a:p>
            <a:r>
              <a:rPr lang="en" b="1"/>
              <a:t>Null:</a:t>
            </a:r>
            <a:endParaRPr b="1"/>
          </a:p>
          <a:p>
            <a:pPr lvl="1"/>
            <a:r>
              <a:rPr lang="en"/>
              <a:t>The two samples are drawn from the same underlying population distribution; they look like two random draws from the same set.</a:t>
            </a:r>
            <a:endParaRPr/>
          </a:p>
          <a:p>
            <a:pPr marL="0" indent="0">
              <a:buNone/>
            </a:pPr>
            <a:endParaRPr sz="1333"/>
          </a:p>
          <a:p>
            <a:r>
              <a:rPr lang="en" b="1"/>
              <a:t>Alternative:</a:t>
            </a:r>
            <a:endParaRPr b="1"/>
          </a:p>
          <a:p>
            <a:pPr lvl="1"/>
            <a:r>
              <a:rPr lang="en"/>
              <a:t>The samples are drawn from different distributions; they don’t look like random draws from the same set.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29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Permutation Test</a:t>
            </a:r>
            <a:endParaRPr/>
          </a:p>
        </p:txBody>
      </p:sp>
      <p:sp>
        <p:nvSpPr>
          <p:cNvPr id="188" name="Google Shape;188;p38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two samples are drawn randomly from the same underlying distribution.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all rearrangements of the variable values among the two samples are equally likely. So:</a:t>
            </a:r>
            <a:endParaRPr/>
          </a:p>
          <a:p>
            <a:pPr lvl="1"/>
            <a:r>
              <a:rPr lang="en"/>
              <a:t>compute the observed test statistic</a:t>
            </a:r>
            <a:endParaRPr/>
          </a:p>
          <a:p>
            <a:pPr lvl="1"/>
            <a:r>
              <a:rPr lang="en"/>
              <a:t>then shuffle the attribute values and recompute the statistic; </a:t>
            </a:r>
            <a:r>
              <a:rPr lang="en" b="1"/>
              <a:t>repeat</a:t>
            </a:r>
            <a:r>
              <a:rPr lang="en"/>
              <a:t>; compare with the observed statistic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75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F3C63-82D1-4947-98BA-A65774E9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EC490-21FD-D249-924D-75E0D246A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Each group is like a sample drawn at random without replacement from all 15 footballs. 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The Patriots’ values are too </a:t>
            </a:r>
            <a:r>
              <a:rPr lang="en-US" i="1" dirty="0">
                <a:solidFill>
                  <a:schemeClr val="accent1"/>
                </a:solidFill>
              </a:rPr>
              <a:t>low</a:t>
            </a:r>
            <a:r>
              <a:rPr lang="en-US" dirty="0"/>
              <a:t> for them to look like a random sample from the 15 balls. 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Colts’ average - Patriots’ average </a:t>
            </a:r>
          </a:p>
          <a:p>
            <a:pPr lvl="1"/>
            <a:r>
              <a:rPr lang="en-US" i="1" dirty="0"/>
              <a:t>P</a:t>
            </a:r>
            <a:r>
              <a:rPr lang="en-US" dirty="0"/>
              <a:t>-value direction: 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1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Causality</a:t>
            </a:r>
            <a:endParaRPr dirty="0"/>
          </a:p>
        </p:txBody>
      </p:sp>
      <p:sp>
        <p:nvSpPr>
          <p:cNvPr id="205" name="Google Shape;205;p4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rgbClr val="000000"/>
                </a:solidFill>
              </a:rPr>
              <a:t>Use Randomized Control Experiments to establish causality</a:t>
            </a:r>
          </a:p>
          <a:p>
            <a:pPr lvl="1"/>
            <a:r>
              <a:rPr lang="en" dirty="0">
                <a:solidFill>
                  <a:srgbClr val="000000"/>
                </a:solidFill>
              </a:rPr>
              <a:t>Sample A:</a:t>
            </a:r>
            <a:r>
              <a:rPr lang="en" dirty="0"/>
              <a:t> </a:t>
            </a:r>
            <a:r>
              <a:rPr lang="en" b="1" dirty="0">
                <a:solidFill>
                  <a:srgbClr val="0000FF"/>
                </a:solidFill>
              </a:rPr>
              <a:t>control group</a:t>
            </a:r>
            <a:endParaRPr b="1" dirty="0">
              <a:solidFill>
                <a:srgbClr val="0000FF"/>
              </a:solidFill>
            </a:endParaRPr>
          </a:p>
          <a:p>
            <a:pPr lvl="1"/>
            <a:r>
              <a:rPr lang="en" dirty="0"/>
              <a:t>Sample B: </a:t>
            </a:r>
            <a:r>
              <a:rPr lang="en" b="1" dirty="0">
                <a:solidFill>
                  <a:srgbClr val="0000FF"/>
                </a:solidFill>
              </a:rPr>
              <a:t>treatment group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</a:rPr>
              <a:t>If the treatment and control groups are selected at random, then you can make causal conclusions.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r>
              <a:rPr lang="en" dirty="0"/>
              <a:t>Any difference in outcomes between the two groups could be due to</a:t>
            </a:r>
            <a:endParaRPr dirty="0"/>
          </a:p>
          <a:p>
            <a:pPr lvl="1"/>
            <a:r>
              <a:rPr lang="en" dirty="0"/>
              <a:t>chance</a:t>
            </a:r>
            <a:endParaRPr dirty="0"/>
          </a:p>
          <a:p>
            <a:pPr lvl="1"/>
            <a:r>
              <a:rPr lang="en" dirty="0"/>
              <a:t>the treatment</a:t>
            </a:r>
            <a:endParaRPr dirty="0"/>
          </a:p>
        </p:txBody>
      </p:sp>
      <p:sp>
        <p:nvSpPr>
          <p:cNvPr id="206" name="Google Shape;206;p41"/>
          <p:cNvSpPr txBox="1"/>
          <p:nvPr/>
        </p:nvSpPr>
        <p:spPr>
          <a:xfrm>
            <a:off x="9768467" y="5307967"/>
            <a:ext cx="1739600" cy="7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73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561B-3766-5746-9086-48870E09D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Botox for Back Pain!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1185-D3BE-A146-B40E-E0B6200E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31 patients</a:t>
            </a:r>
          </a:p>
          <a:p>
            <a:pPr lvl="1"/>
            <a:r>
              <a:rPr lang="en-US" dirty="0"/>
              <a:t>16 injected with </a:t>
            </a:r>
            <a:r>
              <a:rPr lang="en-US" dirty="0" err="1"/>
              <a:t>Botulinim</a:t>
            </a:r>
            <a:r>
              <a:rPr lang="en-US" dirty="0"/>
              <a:t> toxin A</a:t>
            </a:r>
          </a:p>
          <a:p>
            <a:pPr lvl="1"/>
            <a:r>
              <a:rPr lang="en-US" dirty="0"/>
              <a:t>15 injected with Saline (placebo)</a:t>
            </a:r>
          </a:p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the </a:t>
            </a:r>
            <a:r>
              <a:rPr lang="en-US" b="1" dirty="0">
                <a:solidFill>
                  <a:schemeClr val="accent2"/>
                </a:solidFill>
              </a:rPr>
              <a:t>same as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</a:t>
            </a:r>
            <a:r>
              <a:rPr lang="en-US" b="1" dirty="0">
                <a:solidFill>
                  <a:schemeClr val="accent2"/>
                </a:solidFill>
              </a:rPr>
              <a:t>different from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 </a:t>
            </a:r>
            <a:r>
              <a:rPr lang="en-US" i="1" dirty="0">
                <a:solidFill>
                  <a:schemeClr val="accent1"/>
                </a:solidFill>
              </a:rPr>
              <a:t>Distance</a:t>
            </a:r>
            <a:r>
              <a:rPr lang="en-US" dirty="0"/>
              <a:t> between the two proportions of relief in each group</a:t>
            </a:r>
          </a:p>
          <a:p>
            <a:pPr lvl="1"/>
            <a:r>
              <a:rPr lang="en-US" dirty="0"/>
              <a:t>|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proportion –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proportion |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99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717</Words>
  <Application>Microsoft Macintosh PowerPoint</Application>
  <PresentationFormat>Widescreen</PresentationFormat>
  <Paragraphs>108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Courier</vt:lpstr>
      <vt:lpstr>Courier New</vt:lpstr>
      <vt:lpstr>Helvetica Neue</vt:lpstr>
      <vt:lpstr>Helvetica Neue Light</vt:lpstr>
      <vt:lpstr>Office Theme</vt:lpstr>
      <vt:lpstr>CompSci 190: A/B Testing</vt:lpstr>
      <vt:lpstr>Project: Making a Notebook</vt:lpstr>
      <vt:lpstr>Deflategate!</vt:lpstr>
      <vt:lpstr>A/B Testing</vt:lpstr>
      <vt:lpstr>The Hypotheses </vt:lpstr>
      <vt:lpstr>Permutation Test</vt:lpstr>
      <vt:lpstr>Deflategate</vt:lpstr>
      <vt:lpstr>Causality</vt:lpstr>
      <vt:lpstr>Botox for Back Pain!</vt:lpstr>
      <vt:lpstr>Computing Percentiles</vt:lpstr>
      <vt:lpstr>The percentile Function</vt:lpstr>
      <vt:lpstr>Smoking and Birth Weights</vt:lpstr>
      <vt:lpstr>Hypothesis Test</vt:lpstr>
      <vt:lpstr>The Bootstrap</vt:lpstr>
      <vt:lpstr>Why the Bootstrap Works</vt:lpstr>
      <vt:lpstr>Key to Resampling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190: Error Probabilities</dc:title>
  <dc:creator>Jeffrey Forbes, Ph.D.</dc:creator>
  <cp:lastModifiedBy>Jeffrey Forbes, Ph.D.</cp:lastModifiedBy>
  <cp:revision>11</cp:revision>
  <cp:lastPrinted>2018-11-12T19:47:37Z</cp:lastPrinted>
  <dcterms:created xsi:type="dcterms:W3CDTF">2018-11-12T18:56:58Z</dcterms:created>
  <dcterms:modified xsi:type="dcterms:W3CDTF">2018-11-12T19:56:01Z</dcterms:modified>
</cp:coreProperties>
</file>